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12192000"/>
  <p:notesSz cx="6858000" cy="9144000"/>
  <p:embeddedFontLst>
    <p:embeddedFont>
      <p:font typeface="Arial Black"/>
      <p:regular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3" roundtripDataSignature="AMtx7mhZt68ySo0cC1TepEdxv9mSsT6f9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7DFABED-A8EB-4411-80E4-09B0CC72C0E9}">
  <a:tblStyle styleId="{F7DFABED-A8EB-4411-80E4-09B0CC72C0E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fill>
          <a:solidFill>
            <a:srgbClr val="CDD4EA"/>
          </a:solidFill>
        </a:fill>
      </a:tcStyle>
    </a:band1H>
    <a:band2H>
      <a:tcTxStyle/>
    </a:band2H>
    <a:band1V>
      <a:tcTxStyle/>
      <a:tcStyle>
        <a:fill>
          <a:solidFill>
            <a:srgbClr val="CDD4EA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ArialBlack-regular.fntdata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5" name="Google Shape;85;p1"/>
          <p:cNvCxnSpPr/>
          <p:nvPr/>
        </p:nvCxnSpPr>
        <p:spPr>
          <a:xfrm>
            <a:off x="1910408" y="888836"/>
            <a:ext cx="0" cy="2123768"/>
          </a:xfrm>
          <a:prstGeom prst="straightConnector1">
            <a:avLst/>
          </a:prstGeom>
          <a:noFill/>
          <a:ln cap="flat" cmpd="sng" w="508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86" name="Google Shape;86;p1"/>
          <p:cNvSpPr txBox="1"/>
          <p:nvPr/>
        </p:nvSpPr>
        <p:spPr>
          <a:xfrm>
            <a:off x="1361768" y="1073612"/>
            <a:ext cx="9468464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DATA ANALYSIS TRAINING</a:t>
            </a:r>
            <a:endParaRPr b="0" i="0" sz="7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4998720" y="4434840"/>
            <a:ext cx="2560320" cy="89916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0"/>
          <p:cNvSpPr/>
          <p:nvPr/>
        </p:nvSpPr>
        <p:spPr>
          <a:xfrm>
            <a:off x="0" y="0"/>
            <a:ext cx="3276600" cy="685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0"/>
          <p:cNvSpPr txBox="1"/>
          <p:nvPr/>
        </p:nvSpPr>
        <p:spPr>
          <a:xfrm>
            <a:off x="66874" y="3130957"/>
            <a:ext cx="291084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PHASE OF DATA ANALYSIS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0"/>
          <p:cNvSpPr/>
          <p:nvPr/>
        </p:nvSpPr>
        <p:spPr>
          <a:xfrm>
            <a:off x="4556760" y="860197"/>
            <a:ext cx="853440" cy="853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0"/>
          <p:cNvSpPr/>
          <p:nvPr/>
        </p:nvSpPr>
        <p:spPr>
          <a:xfrm>
            <a:off x="4556760" y="2277517"/>
            <a:ext cx="853440" cy="853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0"/>
          <p:cNvSpPr/>
          <p:nvPr/>
        </p:nvSpPr>
        <p:spPr>
          <a:xfrm>
            <a:off x="3582481" y="3957850"/>
            <a:ext cx="1139644" cy="85980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ASK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0"/>
          <p:cNvSpPr txBox="1"/>
          <p:nvPr/>
        </p:nvSpPr>
        <p:spPr>
          <a:xfrm>
            <a:off x="4594860" y="902196"/>
            <a:ext cx="81534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 b="1" sz="4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0"/>
          <p:cNvSpPr txBox="1"/>
          <p:nvPr/>
        </p:nvSpPr>
        <p:spPr>
          <a:xfrm>
            <a:off x="4575810" y="2319516"/>
            <a:ext cx="81534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06</a:t>
            </a:r>
            <a:endParaRPr b="1" sz="4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0"/>
          <p:cNvSpPr txBox="1"/>
          <p:nvPr/>
        </p:nvSpPr>
        <p:spPr>
          <a:xfrm>
            <a:off x="5448300" y="963750"/>
            <a:ext cx="653796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SHARE: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data analyst interpret result and share them with others to help stakeholders make effective data driven decisions. </a:t>
            </a:r>
            <a:b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N.B: Visualization is the best friend in this phase.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0"/>
          <p:cNvSpPr txBox="1"/>
          <p:nvPr/>
        </p:nvSpPr>
        <p:spPr>
          <a:xfrm>
            <a:off x="5448300" y="2381070"/>
            <a:ext cx="64693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ACT: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all the insights are put to work.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0"/>
          <p:cNvSpPr/>
          <p:nvPr/>
        </p:nvSpPr>
        <p:spPr>
          <a:xfrm>
            <a:off x="5467178" y="3957850"/>
            <a:ext cx="1500003" cy="85980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PREPARE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0"/>
          <p:cNvSpPr/>
          <p:nvPr/>
        </p:nvSpPr>
        <p:spPr>
          <a:xfrm>
            <a:off x="7351875" y="3957850"/>
            <a:ext cx="1500003" cy="85980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0"/>
          <p:cNvSpPr/>
          <p:nvPr/>
        </p:nvSpPr>
        <p:spPr>
          <a:xfrm>
            <a:off x="9401314" y="3957850"/>
            <a:ext cx="1500003" cy="85980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0"/>
          <p:cNvSpPr/>
          <p:nvPr/>
        </p:nvSpPr>
        <p:spPr>
          <a:xfrm>
            <a:off x="8101876" y="5348555"/>
            <a:ext cx="1500003" cy="85980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ACT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0"/>
          <p:cNvSpPr/>
          <p:nvPr/>
        </p:nvSpPr>
        <p:spPr>
          <a:xfrm>
            <a:off x="5543550" y="5348556"/>
            <a:ext cx="1500003" cy="85980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SHARE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1"/>
          <p:cNvSpPr txBox="1"/>
          <p:nvPr/>
        </p:nvSpPr>
        <p:spPr>
          <a:xfrm>
            <a:off x="4671856" y="289948"/>
            <a:ext cx="29870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SCENARIOS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1"/>
          <p:cNvSpPr txBox="1"/>
          <p:nvPr/>
        </p:nvSpPr>
        <p:spPr>
          <a:xfrm>
            <a:off x="464478" y="751613"/>
            <a:ext cx="5943145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Scenario: A Local Café Wants to Improve Sales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Imagine you own a small café in Lagos. Lately, you've noticed that some days are busier than others, but you don't know why. You decide to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collect data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figure out what’s happening.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 1: Gathering Data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track sales for different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days of the week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write down the number of customers, popular menu items, and average spending per customer: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61931" y="751613"/>
            <a:ext cx="5136938" cy="270103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05" name="Google Shape;205;p11"/>
          <p:cNvGraphicFramePr/>
          <p:nvPr/>
        </p:nvGraphicFramePr>
        <p:xfrm>
          <a:off x="546364" y="345264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{F7DFABED-A8EB-4411-80E4-09B0CC72C0E9}</a:tableStyleId>
              </a:tblPr>
              <a:tblGrid>
                <a:gridCol w="2801100"/>
                <a:gridCol w="2801100"/>
                <a:gridCol w="2801100"/>
                <a:gridCol w="28011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DAY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CUSTOMERS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POPULAR ITEMS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AVG SPENDING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MON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30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Cappuccino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$4.50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TUE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25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Croissant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$3.80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WED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40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Mocha Latte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$5.20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THUR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20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Espresso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$3.00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FRI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60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Cheesecake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$6.50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SAT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80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Iced coffee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$5.80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SUN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70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Pan cake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$6.00</a:t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2"/>
          <p:cNvSpPr txBox="1"/>
          <p:nvPr/>
        </p:nvSpPr>
        <p:spPr>
          <a:xfrm>
            <a:off x="464478" y="751613"/>
            <a:ext cx="11020113" cy="5078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 2: Analyzing the Data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Now, let's ask some important questions to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numbers: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day has the most customers?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→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item sells the most on busy days?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→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which days do fewer people visit?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→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What’s the highest-spending day?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→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 3: Finding Insights and Making Decisions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Based on this analysis, you might take action to improve business: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Offer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discounts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on slow days like Thursday to attract more customers.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Promote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cheesecake and iced coffee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with special deals on busy days.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Open a loyalty program for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spenders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on Fridays.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Power of Data Analysis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Instead of guessing, you now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 data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make smarter decisions that can increase sales and customer satisfaction. This is exactly how companies, governments, and individuals use data in real life!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3"/>
          <p:cNvSpPr txBox="1"/>
          <p:nvPr/>
        </p:nvSpPr>
        <p:spPr>
          <a:xfrm>
            <a:off x="4671856" y="289948"/>
            <a:ext cx="29870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ASSIGNMENTS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3"/>
          <p:cNvSpPr txBox="1"/>
          <p:nvPr/>
        </p:nvSpPr>
        <p:spPr>
          <a:xfrm>
            <a:off x="464478" y="724317"/>
            <a:ext cx="5943145" cy="3139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Let's explore a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health-related scenario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show how data analysis can be used in healthcare.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Scenario: A Hospital Wants to Reduce Patient Wait Time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Imagine you work as a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analyst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at a hospital. Patients have been complaining about long wait times to see a doctor. The hospital decides to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collect data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find out what’s causing the delay.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 1: Gathering Data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hospital tracks wait times for different departments over one week: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17" name="Google Shape;217;p13"/>
          <p:cNvGraphicFramePr/>
          <p:nvPr/>
        </p:nvGraphicFramePr>
        <p:xfrm>
          <a:off x="560009" y="399173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{F7DFABED-A8EB-4411-80E4-09B0CC72C0E9}</a:tableStyleId>
              </a:tblPr>
              <a:tblGrid>
                <a:gridCol w="1976500"/>
                <a:gridCol w="1976500"/>
                <a:gridCol w="19765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DEPARTMENT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AVG WAIT TIME (MINS)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NO OF PATIENTS/DAY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General Checkup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45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100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Pediatrics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30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80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Cardiology 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60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50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Emergency Room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20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150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Neurology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55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40</a:t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pic>
        <p:nvPicPr>
          <p:cNvPr id="218" name="Google Shape;21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80578" y="1157132"/>
            <a:ext cx="5217994" cy="5531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4"/>
          <p:cNvSpPr txBox="1"/>
          <p:nvPr/>
        </p:nvSpPr>
        <p:spPr>
          <a:xfrm>
            <a:off x="464478" y="751613"/>
            <a:ext cx="11020113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 2: QUESTIONS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department has the longest wait time?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→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department has the shortest wait time?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→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there a link between patient numbers and wait time?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→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department is busiest?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→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 the Insights and Make Decisions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5"/>
          <p:cNvSpPr/>
          <p:nvPr/>
        </p:nvSpPr>
        <p:spPr>
          <a:xfrm>
            <a:off x="0" y="0"/>
            <a:ext cx="5120640" cy="685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5"/>
          <p:cNvSpPr txBox="1"/>
          <p:nvPr/>
        </p:nvSpPr>
        <p:spPr>
          <a:xfrm>
            <a:off x="245661" y="2905780"/>
            <a:ext cx="459929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WHO IS A DATA ANALYST?</a:t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5"/>
          <p:cNvSpPr/>
          <p:nvPr/>
        </p:nvSpPr>
        <p:spPr>
          <a:xfrm>
            <a:off x="4718940" y="2060812"/>
            <a:ext cx="7407095" cy="264766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54000" sx="101000" rotWithShape="0" algn="ctr" dir="4740000" dist="88900" sy="101000">
              <a:srgbClr val="000000">
                <a:alpha val="4313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5"/>
          <p:cNvSpPr txBox="1"/>
          <p:nvPr/>
        </p:nvSpPr>
        <p:spPr>
          <a:xfrm>
            <a:off x="4703927" y="2476704"/>
            <a:ext cx="7422108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A Data Analyst is someone who Uses data to answer business questions and communicate insights clearly to decision-makers.</a:t>
            </a:r>
            <a:endParaRPr b="1" sz="2800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6"/>
          <p:cNvSpPr/>
          <p:nvPr/>
        </p:nvSpPr>
        <p:spPr>
          <a:xfrm>
            <a:off x="0" y="0"/>
            <a:ext cx="5120640" cy="685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6"/>
          <p:cNvSpPr txBox="1"/>
          <p:nvPr/>
        </p:nvSpPr>
        <p:spPr>
          <a:xfrm>
            <a:off x="245661" y="2905780"/>
            <a:ext cx="459929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SEE YOU IN THE NEXT CLASS</a:t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6"/>
          <p:cNvSpPr/>
          <p:nvPr/>
        </p:nvSpPr>
        <p:spPr>
          <a:xfrm>
            <a:off x="4718941" y="2216965"/>
            <a:ext cx="6583680" cy="261434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54000" sx="101000" rotWithShape="0" algn="ctr" dir="4740000" dist="88900" sy="101000">
              <a:srgbClr val="000000">
                <a:alpha val="4313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6"/>
          <p:cNvSpPr txBox="1"/>
          <p:nvPr/>
        </p:nvSpPr>
        <p:spPr>
          <a:xfrm>
            <a:off x="6273421" y="2216965"/>
            <a:ext cx="420624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ASSIGNMENT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6"/>
          <p:cNvSpPr txBox="1"/>
          <p:nvPr/>
        </p:nvSpPr>
        <p:spPr>
          <a:xfrm>
            <a:off x="5298061" y="2725332"/>
            <a:ext cx="6111240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 ON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WRANGLING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MODELING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VISUALIZATION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CLEANING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MINING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EXPLORATION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2"/>
          <p:cNvSpPr txBox="1"/>
          <p:nvPr/>
        </p:nvSpPr>
        <p:spPr>
          <a:xfrm>
            <a:off x="2049780" y="2321004"/>
            <a:ext cx="1996440" cy="2215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/>
          </a:p>
        </p:txBody>
      </p:sp>
      <p:sp>
        <p:nvSpPr>
          <p:cNvPr id="94" name="Google Shape;94;p2"/>
          <p:cNvSpPr txBox="1"/>
          <p:nvPr/>
        </p:nvSpPr>
        <p:spPr>
          <a:xfrm>
            <a:off x="1844040" y="4125515"/>
            <a:ext cx="27051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INTRODUCTION</a:t>
            </a:r>
            <a:endParaRPr/>
          </a:p>
        </p:txBody>
      </p:sp>
      <p:sp>
        <p:nvSpPr>
          <p:cNvPr id="95" name="Google Shape;95;p2"/>
          <p:cNvSpPr txBox="1"/>
          <p:nvPr/>
        </p:nvSpPr>
        <p:spPr>
          <a:xfrm>
            <a:off x="6217920" y="751343"/>
            <a:ext cx="5852160" cy="48013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is details of a particular place to collect.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Analysis is studying or examine something to understand more details.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Analysis is the process of examine data with some tools to get insight.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analysis is the process of inspecting, cleaning, transforming, and modeling data to discover useful insights, inform conclusions, and support decision-making. It is widely used in business, science, social research, and almost every industry today.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Analytics can be described as the process of collecting data, using data to answer questions, identify trends, and extract insights.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/>
          <p:nvPr/>
        </p:nvSpPr>
        <p:spPr>
          <a:xfrm>
            <a:off x="0" y="0"/>
            <a:ext cx="3787386" cy="685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3"/>
          <p:cNvSpPr txBox="1"/>
          <p:nvPr/>
        </p:nvSpPr>
        <p:spPr>
          <a:xfrm>
            <a:off x="784860" y="2114527"/>
            <a:ext cx="1996440" cy="2215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/>
          </a:p>
        </p:txBody>
      </p:sp>
      <p:sp>
        <p:nvSpPr>
          <p:cNvPr id="102" name="Google Shape;102;p3"/>
          <p:cNvSpPr txBox="1"/>
          <p:nvPr/>
        </p:nvSpPr>
        <p:spPr>
          <a:xfrm>
            <a:off x="640572" y="4068908"/>
            <a:ext cx="27051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INTRODUCTION </a:t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" name="Google Shape;10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31674" y="947245"/>
            <a:ext cx="2191856" cy="2240663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"/>
          <p:cNvSpPr txBox="1"/>
          <p:nvPr/>
        </p:nvSpPr>
        <p:spPr>
          <a:xfrm>
            <a:off x="4246267" y="641445"/>
            <a:ext cx="156266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GROCERIES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3"/>
          <p:cNvSpPr txBox="1"/>
          <p:nvPr/>
        </p:nvSpPr>
        <p:spPr>
          <a:xfrm>
            <a:off x="4396853" y="3093598"/>
            <a:ext cx="156266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RAW DATA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95386" y="1041555"/>
            <a:ext cx="2201605" cy="220160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"/>
          <p:cNvSpPr txBox="1"/>
          <p:nvPr/>
        </p:nvSpPr>
        <p:spPr>
          <a:xfrm>
            <a:off x="7114853" y="641445"/>
            <a:ext cx="156266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COOKING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3"/>
          <p:cNvSpPr txBox="1"/>
          <p:nvPr/>
        </p:nvSpPr>
        <p:spPr>
          <a:xfrm>
            <a:off x="6945970" y="3093598"/>
            <a:ext cx="190043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ANALYSIS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6078173" y="3235062"/>
            <a:ext cx="728956" cy="105745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031452" y="1109093"/>
            <a:ext cx="1532886" cy="191696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3"/>
          <p:cNvSpPr txBox="1"/>
          <p:nvPr/>
        </p:nvSpPr>
        <p:spPr>
          <a:xfrm>
            <a:off x="9832855" y="641445"/>
            <a:ext cx="156266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Meal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"/>
          <p:cNvSpPr txBox="1"/>
          <p:nvPr/>
        </p:nvSpPr>
        <p:spPr>
          <a:xfrm>
            <a:off x="9714204" y="3093598"/>
            <a:ext cx="190043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Insight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3"/>
          <p:cNvSpPr/>
          <p:nvPr/>
        </p:nvSpPr>
        <p:spPr>
          <a:xfrm>
            <a:off x="9078858" y="3224826"/>
            <a:ext cx="728956" cy="105745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"/>
          <p:cNvSpPr txBox="1"/>
          <p:nvPr/>
        </p:nvSpPr>
        <p:spPr>
          <a:xfrm>
            <a:off x="6605123" y="3930408"/>
            <a:ext cx="342632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YOU DO AFTER EATING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" name="Google Shape;115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18924" y="4468955"/>
            <a:ext cx="2416395" cy="1943816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3"/>
          <p:cNvSpPr txBox="1"/>
          <p:nvPr/>
        </p:nvSpPr>
        <p:spPr>
          <a:xfrm>
            <a:off x="7413437" y="6412771"/>
            <a:ext cx="166542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DECISION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"/>
          <p:cNvSpPr/>
          <p:nvPr/>
        </p:nvSpPr>
        <p:spPr>
          <a:xfrm>
            <a:off x="0" y="0"/>
            <a:ext cx="3841845" cy="685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"/>
          <p:cNvSpPr txBox="1"/>
          <p:nvPr/>
        </p:nvSpPr>
        <p:spPr>
          <a:xfrm>
            <a:off x="864699" y="1761446"/>
            <a:ext cx="1996440" cy="2215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/>
          </a:p>
        </p:txBody>
      </p:sp>
      <p:sp>
        <p:nvSpPr>
          <p:cNvPr id="123" name="Google Shape;123;p4"/>
          <p:cNvSpPr txBox="1"/>
          <p:nvPr/>
        </p:nvSpPr>
        <p:spPr>
          <a:xfrm>
            <a:off x="-170598" y="3565957"/>
            <a:ext cx="4067034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WHY ORGANIZATIONS RELY ON DATA</a:t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4"/>
          <p:cNvSpPr/>
          <p:nvPr/>
        </p:nvSpPr>
        <p:spPr>
          <a:xfrm>
            <a:off x="4483290" y="1139588"/>
            <a:ext cx="2483892" cy="893928"/>
          </a:xfrm>
          <a:prstGeom prst="roundRect">
            <a:avLst>
              <a:gd fmla="val 16667" name="adj"/>
            </a:avLst>
          </a:prstGeom>
          <a:gradFill>
            <a:gsLst>
              <a:gs pos="0">
                <a:schemeClr val="dk1"/>
              </a:gs>
              <a:gs pos="48000">
                <a:srgbClr val="070707"/>
              </a:gs>
              <a:gs pos="100000">
                <a:srgbClr val="666666"/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Make better decisions</a:t>
            </a:r>
            <a:endParaRPr/>
          </a:p>
        </p:txBody>
      </p:sp>
      <p:sp>
        <p:nvSpPr>
          <p:cNvPr id="125" name="Google Shape;125;p4"/>
          <p:cNvSpPr/>
          <p:nvPr/>
        </p:nvSpPr>
        <p:spPr>
          <a:xfrm>
            <a:off x="8368353" y="1139588"/>
            <a:ext cx="2483892" cy="893928"/>
          </a:xfrm>
          <a:prstGeom prst="roundRect">
            <a:avLst>
              <a:gd fmla="val 16667" name="adj"/>
            </a:avLst>
          </a:prstGeom>
          <a:gradFill>
            <a:gsLst>
              <a:gs pos="0">
                <a:schemeClr val="dk1"/>
              </a:gs>
              <a:gs pos="48000">
                <a:srgbClr val="070707"/>
              </a:gs>
              <a:gs pos="100000">
                <a:srgbClr val="666666"/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Reduce guesswork</a:t>
            </a:r>
            <a:endParaRPr/>
          </a:p>
        </p:txBody>
      </p:sp>
      <p:sp>
        <p:nvSpPr>
          <p:cNvPr id="126" name="Google Shape;126;p4"/>
          <p:cNvSpPr/>
          <p:nvPr/>
        </p:nvSpPr>
        <p:spPr>
          <a:xfrm>
            <a:off x="4483290" y="2982036"/>
            <a:ext cx="2483892" cy="893928"/>
          </a:xfrm>
          <a:prstGeom prst="roundRect">
            <a:avLst>
              <a:gd fmla="val 16667" name="adj"/>
            </a:avLst>
          </a:prstGeom>
          <a:gradFill>
            <a:gsLst>
              <a:gs pos="0">
                <a:schemeClr val="dk1"/>
              </a:gs>
              <a:gs pos="48000">
                <a:srgbClr val="070707"/>
              </a:gs>
              <a:gs pos="100000">
                <a:srgbClr val="666666"/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Improve efficiency</a:t>
            </a:r>
            <a:endParaRPr/>
          </a:p>
        </p:txBody>
      </p:sp>
      <p:sp>
        <p:nvSpPr>
          <p:cNvPr id="127" name="Google Shape;127;p4"/>
          <p:cNvSpPr/>
          <p:nvPr/>
        </p:nvSpPr>
        <p:spPr>
          <a:xfrm>
            <a:off x="8368353" y="2982036"/>
            <a:ext cx="2483892" cy="893928"/>
          </a:xfrm>
          <a:prstGeom prst="roundRect">
            <a:avLst>
              <a:gd fmla="val 16667" name="adj"/>
            </a:avLst>
          </a:prstGeom>
          <a:gradFill>
            <a:gsLst>
              <a:gs pos="0">
                <a:schemeClr val="dk1"/>
              </a:gs>
              <a:gs pos="48000">
                <a:srgbClr val="070707"/>
              </a:gs>
              <a:gs pos="100000">
                <a:srgbClr val="666666"/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Understand customers</a:t>
            </a:r>
            <a:endParaRPr/>
          </a:p>
        </p:txBody>
      </p:sp>
      <p:sp>
        <p:nvSpPr>
          <p:cNvPr id="128" name="Google Shape;128;p4"/>
          <p:cNvSpPr/>
          <p:nvPr/>
        </p:nvSpPr>
        <p:spPr>
          <a:xfrm>
            <a:off x="6423546" y="4717576"/>
            <a:ext cx="2693157" cy="893928"/>
          </a:xfrm>
          <a:prstGeom prst="roundRect">
            <a:avLst>
              <a:gd fmla="val 16667" name="adj"/>
            </a:avLst>
          </a:prstGeom>
          <a:gradFill>
            <a:gsLst>
              <a:gs pos="0">
                <a:schemeClr val="dk1"/>
              </a:gs>
              <a:gs pos="48000">
                <a:srgbClr val="070707"/>
              </a:gs>
              <a:gs pos="100000">
                <a:srgbClr val="666666"/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Increase profit or impact</a:t>
            </a:r>
            <a:endParaRPr/>
          </a:p>
        </p:txBody>
      </p:sp>
      <p:sp>
        <p:nvSpPr>
          <p:cNvPr id="129" name="Google Shape;129;p4"/>
          <p:cNvSpPr txBox="1"/>
          <p:nvPr/>
        </p:nvSpPr>
        <p:spPr>
          <a:xfrm>
            <a:off x="4967785" y="6189260"/>
            <a:ext cx="570476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N.B: Without data, Decisions are opinions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"/>
          <p:cNvSpPr/>
          <p:nvPr/>
        </p:nvSpPr>
        <p:spPr>
          <a:xfrm>
            <a:off x="0" y="0"/>
            <a:ext cx="3787386" cy="685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5"/>
          <p:cNvSpPr txBox="1"/>
          <p:nvPr/>
        </p:nvSpPr>
        <p:spPr>
          <a:xfrm>
            <a:off x="4461944" y="2629558"/>
            <a:ext cx="742525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Can you name one decision in your daily life that could be improved with data?</a:t>
            </a:r>
            <a:endParaRPr b="1" sz="3200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36" name="Google Shape;13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4743" y="1473959"/>
            <a:ext cx="2944309" cy="23684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6"/>
          <p:cNvSpPr txBox="1"/>
          <p:nvPr/>
        </p:nvSpPr>
        <p:spPr>
          <a:xfrm>
            <a:off x="2049780" y="2321004"/>
            <a:ext cx="1996440" cy="2215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/>
          </a:p>
        </p:txBody>
      </p:sp>
      <p:sp>
        <p:nvSpPr>
          <p:cNvPr id="143" name="Google Shape;143;p6"/>
          <p:cNvSpPr txBox="1"/>
          <p:nvPr/>
        </p:nvSpPr>
        <p:spPr>
          <a:xfrm>
            <a:off x="1385247" y="4125515"/>
            <a:ext cx="378043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INTRODUCTION CONT’D</a:t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6"/>
          <p:cNvSpPr txBox="1"/>
          <p:nvPr/>
        </p:nvSpPr>
        <p:spPr>
          <a:xfrm>
            <a:off x="6217920" y="751343"/>
            <a:ext cx="5852160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Types of Analytics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Descriptive Analytics: Focuses on what happened.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Predictive Analytics: What might happen in the future.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Prescriptive Analytics: What should be done next.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Diagnostic Analytics: Why did this happen.</a:t>
            </a:r>
            <a:endParaRPr/>
          </a:p>
        </p:txBody>
      </p:sp>
      <p:sp>
        <p:nvSpPr>
          <p:cNvPr id="145" name="Google Shape;145;p6"/>
          <p:cNvSpPr txBox="1"/>
          <p:nvPr/>
        </p:nvSpPr>
        <p:spPr>
          <a:xfrm>
            <a:off x="6217920" y="2887386"/>
            <a:ext cx="585216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Analytical Thinking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involves identifying and defining a problem and then solving it by using data in an organized, step by step approach.</a:t>
            </a:r>
            <a:endParaRPr/>
          </a:p>
        </p:txBody>
      </p:sp>
      <p:sp>
        <p:nvSpPr>
          <p:cNvPr id="146" name="Google Shape;146;p6"/>
          <p:cNvSpPr txBox="1"/>
          <p:nvPr/>
        </p:nvSpPr>
        <p:spPr>
          <a:xfrm>
            <a:off x="6217920" y="3981313"/>
            <a:ext cx="5852160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KEY ASPECTS TO ANALYTICAL THINKING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Visualization: Graphical representation of information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Strategy: helps see what they want to achieve.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Problem-orientation: Discovering and discussing the problem.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Correlation: Relationship in a data.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Big-picture &amp; Detail-oriented thinking.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"/>
          <p:cNvSpPr/>
          <p:nvPr/>
        </p:nvSpPr>
        <p:spPr>
          <a:xfrm>
            <a:off x="0" y="0"/>
            <a:ext cx="3377821" cy="685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7"/>
          <p:cNvSpPr txBox="1"/>
          <p:nvPr/>
        </p:nvSpPr>
        <p:spPr>
          <a:xfrm>
            <a:off x="348018" y="2905780"/>
            <a:ext cx="279779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ASSIGNMENT</a:t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7"/>
          <p:cNvSpPr txBox="1"/>
          <p:nvPr/>
        </p:nvSpPr>
        <p:spPr>
          <a:xfrm>
            <a:off x="3938744" y="2028617"/>
            <a:ext cx="5852160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Match each analytics type to these scenarios: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Monthly sales report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Customer churn investigation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Demand forecast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Pricing recommendation</a:t>
            </a:r>
            <a:endParaRPr/>
          </a:p>
          <a:p>
            <a:pPr indent="-2286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N.B: You don’t need to use google or AI; just apply your normal knowledge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8"/>
          <p:cNvSpPr/>
          <p:nvPr/>
        </p:nvSpPr>
        <p:spPr>
          <a:xfrm>
            <a:off x="4541520" y="381000"/>
            <a:ext cx="3467100" cy="9144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8"/>
          <p:cNvSpPr txBox="1"/>
          <p:nvPr/>
        </p:nvSpPr>
        <p:spPr>
          <a:xfrm>
            <a:off x="4541520" y="607367"/>
            <a:ext cx="34671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LIFECYCLE OF DATA</a:t>
            </a:r>
            <a:endParaRPr b="1"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8"/>
          <p:cNvSpPr txBox="1"/>
          <p:nvPr/>
        </p:nvSpPr>
        <p:spPr>
          <a:xfrm>
            <a:off x="137160" y="1676400"/>
            <a:ext cx="5821680" cy="36933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Planning: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When a business decides what kind of data it needs, how it will be merged, who will be responsible, &amp; outcomes.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Capture data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where data is collected from a variety of different sources and brought into the organization.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Manage: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how we care about our data, how &amp; where it is stored.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Analyze: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involves using data to solve problems, make great decisions, and supply business goals.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Archive: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Keep relevant data stored for long term &amp; future reference.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Destroy: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remove data from storage and delete any stored copies of the data.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9"/>
          <p:cNvSpPr/>
          <p:nvPr/>
        </p:nvSpPr>
        <p:spPr>
          <a:xfrm>
            <a:off x="0" y="0"/>
            <a:ext cx="3276600" cy="685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9"/>
          <p:cNvSpPr txBox="1"/>
          <p:nvPr/>
        </p:nvSpPr>
        <p:spPr>
          <a:xfrm>
            <a:off x="66874" y="3130957"/>
            <a:ext cx="291084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PHASE OF DATA ANALYSIS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9"/>
          <p:cNvSpPr/>
          <p:nvPr/>
        </p:nvSpPr>
        <p:spPr>
          <a:xfrm>
            <a:off x="4556760" y="860197"/>
            <a:ext cx="853440" cy="853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9"/>
          <p:cNvSpPr/>
          <p:nvPr/>
        </p:nvSpPr>
        <p:spPr>
          <a:xfrm>
            <a:off x="4556760" y="2277517"/>
            <a:ext cx="853440" cy="853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9"/>
          <p:cNvSpPr/>
          <p:nvPr/>
        </p:nvSpPr>
        <p:spPr>
          <a:xfrm>
            <a:off x="4556760" y="3694837"/>
            <a:ext cx="853440" cy="853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9"/>
          <p:cNvSpPr/>
          <p:nvPr/>
        </p:nvSpPr>
        <p:spPr>
          <a:xfrm>
            <a:off x="4556760" y="5112157"/>
            <a:ext cx="853440" cy="853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9"/>
          <p:cNvSpPr txBox="1"/>
          <p:nvPr/>
        </p:nvSpPr>
        <p:spPr>
          <a:xfrm>
            <a:off x="4594860" y="902196"/>
            <a:ext cx="81534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/>
          </a:p>
        </p:txBody>
      </p:sp>
      <p:sp>
        <p:nvSpPr>
          <p:cNvPr id="173" name="Google Shape;173;p9"/>
          <p:cNvSpPr txBox="1"/>
          <p:nvPr/>
        </p:nvSpPr>
        <p:spPr>
          <a:xfrm>
            <a:off x="4575810" y="2319516"/>
            <a:ext cx="81534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/>
          </a:p>
        </p:txBody>
      </p:sp>
      <p:sp>
        <p:nvSpPr>
          <p:cNvPr id="174" name="Google Shape;174;p9"/>
          <p:cNvSpPr txBox="1"/>
          <p:nvPr/>
        </p:nvSpPr>
        <p:spPr>
          <a:xfrm>
            <a:off x="4594860" y="3701594"/>
            <a:ext cx="81534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/>
          </a:p>
        </p:txBody>
      </p:sp>
      <p:sp>
        <p:nvSpPr>
          <p:cNvPr id="175" name="Google Shape;175;p9"/>
          <p:cNvSpPr txBox="1"/>
          <p:nvPr/>
        </p:nvSpPr>
        <p:spPr>
          <a:xfrm>
            <a:off x="4594860" y="5154156"/>
            <a:ext cx="81534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/>
          </a:p>
        </p:txBody>
      </p:sp>
      <p:sp>
        <p:nvSpPr>
          <p:cNvPr id="176" name="Google Shape;176;p9"/>
          <p:cNvSpPr txBox="1"/>
          <p:nvPr/>
        </p:nvSpPr>
        <p:spPr>
          <a:xfrm>
            <a:off x="5448300" y="963750"/>
            <a:ext cx="653796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ASK: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define the problem to be solved and we make sure that we fully understand.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9"/>
          <p:cNvSpPr txBox="1"/>
          <p:nvPr/>
        </p:nvSpPr>
        <p:spPr>
          <a:xfrm>
            <a:off x="5448300" y="2381070"/>
            <a:ext cx="646938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PREPARE: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data is collected and stored for the upcoming analysis.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9"/>
          <p:cNvSpPr txBox="1"/>
          <p:nvPr/>
        </p:nvSpPr>
        <p:spPr>
          <a:xfrm>
            <a:off x="5448300" y="3901648"/>
            <a:ext cx="62103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PROCESS: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data analysis find and eliminate any errors that can affect the way of result.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9"/>
          <p:cNvSpPr txBox="1"/>
          <p:nvPr/>
        </p:nvSpPr>
        <p:spPr>
          <a:xfrm>
            <a:off x="5448300" y="5215710"/>
            <a:ext cx="62103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ANALYZE: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involves using tools to transform data to derive useful conclusions, make predictions &amp; derived decision making.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2024-03-03T22:05:43Z</dcterms:created>
  <dc:creator>Adeola Temitope</dc:creator>
</cp:coreProperties>
</file>